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1" r:id="rId2"/>
    <p:sldId id="256" r:id="rId3"/>
    <p:sldId id="257" r:id="rId4"/>
    <p:sldId id="258" r:id="rId5"/>
    <p:sldId id="259" r:id="rId6"/>
    <p:sldId id="260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69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5AF71-7D11-4C2F-B19E-860B6E35B6F3}" type="datetimeFigureOut">
              <a:rPr lang="es-EC" smtClean="0"/>
              <a:t>5/6/2020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9EE1F-C862-4B4C-BEB1-2083DBBABBC6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6145988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5AF71-7D11-4C2F-B19E-860B6E35B6F3}" type="datetimeFigureOut">
              <a:rPr lang="es-EC" smtClean="0"/>
              <a:t>5/6/2020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9EE1F-C862-4B4C-BEB1-2083DBBABBC6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5314426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5AF71-7D11-4C2F-B19E-860B6E35B6F3}" type="datetimeFigureOut">
              <a:rPr lang="es-EC" smtClean="0"/>
              <a:t>5/6/2020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9EE1F-C862-4B4C-BEB1-2083DBBABBC6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4139227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5AF71-7D11-4C2F-B19E-860B6E35B6F3}" type="datetimeFigureOut">
              <a:rPr lang="es-EC" smtClean="0"/>
              <a:t>5/6/2020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9EE1F-C862-4B4C-BEB1-2083DBBABBC6}" type="slidenum">
              <a:rPr lang="es-EC" smtClean="0"/>
              <a:t>‹Nº›</a:t>
            </a:fld>
            <a:endParaRPr lang="es-EC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934124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5AF71-7D11-4C2F-B19E-860B6E35B6F3}" type="datetimeFigureOut">
              <a:rPr lang="es-EC" smtClean="0"/>
              <a:t>5/6/2020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9EE1F-C862-4B4C-BEB1-2083DBBABBC6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139155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5AF71-7D11-4C2F-B19E-860B6E35B6F3}" type="datetimeFigureOut">
              <a:rPr lang="es-EC" smtClean="0"/>
              <a:t>5/6/2020</a:t>
            </a:fld>
            <a:endParaRPr lang="es-EC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9EE1F-C862-4B4C-BEB1-2083DBBABBC6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2024458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5AF71-7D11-4C2F-B19E-860B6E35B6F3}" type="datetimeFigureOut">
              <a:rPr lang="es-EC" smtClean="0"/>
              <a:t>5/6/2020</a:t>
            </a:fld>
            <a:endParaRPr lang="es-EC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9EE1F-C862-4B4C-BEB1-2083DBBABBC6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2495847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5AF71-7D11-4C2F-B19E-860B6E35B6F3}" type="datetimeFigureOut">
              <a:rPr lang="es-EC" smtClean="0"/>
              <a:t>5/6/2020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9EE1F-C862-4B4C-BEB1-2083DBBABBC6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3695031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5AF71-7D11-4C2F-B19E-860B6E35B6F3}" type="datetimeFigureOut">
              <a:rPr lang="es-EC" smtClean="0"/>
              <a:t>5/6/2020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9EE1F-C862-4B4C-BEB1-2083DBBABBC6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7178838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5AF71-7D11-4C2F-B19E-860B6E35B6F3}" type="datetimeFigureOut">
              <a:rPr lang="es-EC" smtClean="0"/>
              <a:t>5/6/2020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9EE1F-C862-4B4C-BEB1-2083DBBABBC6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5545426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5AF71-7D11-4C2F-B19E-860B6E35B6F3}" type="datetimeFigureOut">
              <a:rPr lang="es-EC" smtClean="0"/>
              <a:t>5/6/2020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9EE1F-C862-4B4C-BEB1-2083DBBABBC6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4069446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5AF71-7D11-4C2F-B19E-860B6E35B6F3}" type="datetimeFigureOut">
              <a:rPr lang="es-EC" smtClean="0"/>
              <a:t>5/6/2020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9EE1F-C862-4B4C-BEB1-2083DBBABBC6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800352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5AF71-7D11-4C2F-B19E-860B6E35B6F3}" type="datetimeFigureOut">
              <a:rPr lang="es-EC" smtClean="0"/>
              <a:t>5/6/2020</a:t>
            </a:fld>
            <a:endParaRPr lang="es-EC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9EE1F-C862-4B4C-BEB1-2083DBBABBC6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1156479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5AF71-7D11-4C2F-B19E-860B6E35B6F3}" type="datetimeFigureOut">
              <a:rPr lang="es-EC" smtClean="0"/>
              <a:t>5/6/2020</a:t>
            </a:fld>
            <a:endParaRPr lang="es-EC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9EE1F-C862-4B4C-BEB1-2083DBBABBC6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7336689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5AF71-7D11-4C2F-B19E-860B6E35B6F3}" type="datetimeFigureOut">
              <a:rPr lang="es-EC" smtClean="0"/>
              <a:t>5/6/2020</a:t>
            </a:fld>
            <a:endParaRPr lang="es-EC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9EE1F-C862-4B4C-BEB1-2083DBBABBC6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048745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5AF71-7D11-4C2F-B19E-860B6E35B6F3}" type="datetimeFigureOut">
              <a:rPr lang="es-EC" smtClean="0"/>
              <a:t>5/6/2020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9EE1F-C862-4B4C-BEB1-2083DBBABBC6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6847038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5AF71-7D11-4C2F-B19E-860B6E35B6F3}" type="datetimeFigureOut">
              <a:rPr lang="es-EC" smtClean="0"/>
              <a:t>5/6/2020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9EE1F-C862-4B4C-BEB1-2083DBBABBC6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9365337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6225AF71-7D11-4C2F-B19E-860B6E35B6F3}" type="datetimeFigureOut">
              <a:rPr lang="es-EC" smtClean="0"/>
              <a:t>5/6/2020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ED99EE1F-C862-4B4C-BEB1-2083DBBABBC6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07489228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DFCA2FE-89E8-43FE-839F-202D0ABC144F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3542" y="1146629"/>
            <a:ext cx="4484915" cy="422728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931636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AF89E1E7-6676-45B6-8A80-DEEAF1EB46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86840" y="2017993"/>
            <a:ext cx="9418320" cy="2822014"/>
          </a:xfrm>
        </p:spPr>
        <p:txBody>
          <a:bodyPr/>
          <a:lstStyle/>
          <a:p>
            <a:pPr fontAlgn="base"/>
            <a:r>
              <a:rPr lang="es-ES" b="1" dirty="0">
                <a:solidFill>
                  <a:schemeClr val="tx1"/>
                </a:solidFill>
              </a:rPr>
              <a:t>Datos de identificación</a:t>
            </a:r>
            <a:r>
              <a:rPr lang="es-EC" dirty="0">
                <a:solidFill>
                  <a:schemeClr val="tx1"/>
                </a:solidFill>
              </a:rPr>
              <a:t> </a:t>
            </a:r>
          </a:p>
          <a:p>
            <a:pPr fontAlgn="base"/>
            <a:r>
              <a:rPr lang="es-ES" b="1" dirty="0">
                <a:solidFill>
                  <a:schemeClr val="tx1"/>
                </a:solidFill>
              </a:rPr>
              <a:t>Cliente:</a:t>
            </a:r>
            <a:r>
              <a:rPr lang="es-ES" dirty="0">
                <a:solidFill>
                  <a:schemeClr val="tx1"/>
                </a:solidFill>
              </a:rPr>
              <a:t> </a:t>
            </a:r>
            <a:r>
              <a:rPr lang="es-ES" dirty="0"/>
              <a:t>David Morocho</a:t>
            </a:r>
            <a:r>
              <a:rPr lang="es-EC" dirty="0"/>
              <a:t> </a:t>
            </a:r>
          </a:p>
          <a:p>
            <a:pPr fontAlgn="base"/>
            <a:r>
              <a:rPr lang="es-ES" b="1" dirty="0">
                <a:solidFill>
                  <a:schemeClr val="tx1"/>
                </a:solidFill>
              </a:rPr>
              <a:t>Campaña:</a:t>
            </a:r>
            <a:r>
              <a:rPr lang="es-ES" dirty="0">
                <a:solidFill>
                  <a:schemeClr val="tx1"/>
                </a:solidFill>
              </a:rPr>
              <a:t> </a:t>
            </a:r>
            <a:r>
              <a:rPr lang="es-ES" dirty="0"/>
              <a:t>Salón Lolita “El sabor de tus recuerdos”</a:t>
            </a:r>
            <a:endParaRPr lang="es-EC" dirty="0"/>
          </a:p>
          <a:p>
            <a:pPr fontAlgn="base"/>
            <a:r>
              <a:rPr lang="es-ES" b="1" dirty="0">
                <a:solidFill>
                  <a:schemeClr val="tx1"/>
                </a:solidFill>
              </a:rPr>
              <a:t>Marca:</a:t>
            </a:r>
            <a:r>
              <a:rPr lang="es-ES" dirty="0">
                <a:solidFill>
                  <a:schemeClr val="tx1"/>
                </a:solidFill>
              </a:rPr>
              <a:t>  </a:t>
            </a:r>
            <a:r>
              <a:rPr lang="es-ES" dirty="0"/>
              <a:t>Salón Lolita Restaurant</a:t>
            </a:r>
            <a:r>
              <a:rPr lang="es-EC" dirty="0"/>
              <a:t> </a:t>
            </a:r>
          </a:p>
          <a:p>
            <a:r>
              <a:rPr lang="es-ES" b="1" dirty="0">
                <a:solidFill>
                  <a:schemeClr val="tx1"/>
                </a:solidFill>
              </a:rPr>
              <a:t>Medios</a:t>
            </a:r>
            <a:r>
              <a:rPr lang="es-ES" dirty="0">
                <a:solidFill>
                  <a:schemeClr val="tx1"/>
                </a:solidFill>
              </a:rPr>
              <a:t>: </a:t>
            </a:r>
            <a:r>
              <a:rPr lang="es-ES" dirty="0"/>
              <a:t>Digitales   </a:t>
            </a:r>
            <a:endParaRPr lang="es-EC" dirty="0"/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id="{0D589687-B131-4DC3-9CEA-97E5CDFFA9C6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0957" y="101600"/>
            <a:ext cx="1590415" cy="1558203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AutoShape 2" descr="SalonLolita">
            <a:extLst>
              <a:ext uri="{FF2B5EF4-FFF2-40B4-BE49-F238E27FC236}">
                <a16:creationId xmlns:a16="http://schemas.microsoft.com/office/drawing/2014/main" id="{3DA2B958-BA53-4072-A12C-2B73ECF386F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9" name="AutoShape 4" descr="Salón Lolita">
            <a:extLst>
              <a:ext uri="{FF2B5EF4-FFF2-40B4-BE49-F238E27FC236}">
                <a16:creationId xmlns:a16="http://schemas.microsoft.com/office/drawing/2014/main" id="{731CABAA-0431-4756-B63C-6FA3A8E60C8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pic>
        <p:nvPicPr>
          <p:cNvPr id="2056" name="Picture 8" descr="Salón Lolita">
            <a:extLst>
              <a:ext uri="{FF2B5EF4-FFF2-40B4-BE49-F238E27FC236}">
                <a16:creationId xmlns:a16="http://schemas.microsoft.com/office/drawing/2014/main" id="{59DCBF6F-B6A8-4F9B-ACC7-A027205CD2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8785" y="3898654"/>
            <a:ext cx="3117215" cy="2194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27156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9FF65EA-075E-4A2D-97E8-0A46CC38E0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0538" y="1558203"/>
            <a:ext cx="10353762" cy="4058751"/>
          </a:xfrm>
        </p:spPr>
        <p:txBody>
          <a:bodyPr/>
          <a:lstStyle/>
          <a:p>
            <a:pPr fontAlgn="base"/>
            <a:r>
              <a:rPr lang="es-ES" b="1" dirty="0">
                <a:effectLst/>
              </a:rPr>
              <a:t>Público Objetivo</a:t>
            </a:r>
            <a:r>
              <a:rPr lang="es-EC" b="1" dirty="0">
                <a:effectLst/>
              </a:rPr>
              <a:t> y hábitos</a:t>
            </a:r>
            <a:r>
              <a:rPr lang="es-EC" dirty="0">
                <a:effectLst/>
              </a:rPr>
              <a:t> </a:t>
            </a:r>
          </a:p>
          <a:p>
            <a:r>
              <a:rPr lang="es-EC" b="1" dirty="0">
                <a:effectLst/>
              </a:rPr>
              <a:t>Consumidores de entre 25 y 50 años</a:t>
            </a:r>
            <a:endParaRPr lang="es-EC" dirty="0">
              <a:effectLst/>
            </a:endParaRPr>
          </a:p>
          <a:p>
            <a:r>
              <a:rPr lang="es-EC" dirty="0">
                <a:effectLst/>
              </a:rPr>
              <a:t>Trabajadores y profesionales, adaptados a los medios digitales.</a:t>
            </a:r>
          </a:p>
          <a:p>
            <a:r>
              <a:rPr lang="es-EC" dirty="0">
                <a:effectLst/>
              </a:rPr>
              <a:t>Clase media típica, media alta y alta</a:t>
            </a:r>
          </a:p>
          <a:p>
            <a:r>
              <a:rPr lang="es-EC" dirty="0">
                <a:effectLst/>
              </a:rPr>
              <a:t>Motivados por las experiencias y la unidad familiar</a:t>
            </a:r>
          </a:p>
          <a:p>
            <a:pPr marL="36900" indent="0">
              <a:buNone/>
            </a:pPr>
            <a:r>
              <a:rPr lang="es-ES" dirty="0"/>
              <a:t> </a:t>
            </a:r>
            <a:endParaRPr lang="es-EC" dirty="0"/>
          </a:p>
        </p:txBody>
      </p:sp>
      <p:pic>
        <p:nvPicPr>
          <p:cNvPr id="6" name="Picture 3">
            <a:extLst>
              <a:ext uri="{FF2B5EF4-FFF2-40B4-BE49-F238E27FC236}">
                <a16:creationId xmlns:a16="http://schemas.microsoft.com/office/drawing/2014/main" id="{72960A68-1A96-4165-B3D1-9363E0390F8B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2349" y="0"/>
            <a:ext cx="1590415" cy="155820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Gente de dibujos animados en la multitud. Ilustración de dibujos ...">
            <a:extLst>
              <a:ext uri="{FF2B5EF4-FFF2-40B4-BE49-F238E27FC236}">
                <a16:creationId xmlns:a16="http://schemas.microsoft.com/office/drawing/2014/main" id="{F95498EF-7749-4F86-8134-CE1D157ABF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2804" y="3413806"/>
            <a:ext cx="2076450" cy="2200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Gente de dibujos animados en la multitud. Ilustración de dibujos ...">
            <a:extLst>
              <a:ext uri="{FF2B5EF4-FFF2-40B4-BE49-F238E27FC236}">
                <a16:creationId xmlns:a16="http://schemas.microsoft.com/office/drawing/2014/main" id="{74FC9071-2C75-477E-BDCF-CF451771A5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5204" y="3566206"/>
            <a:ext cx="2076450" cy="2200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8268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9FF65EA-075E-4A2D-97E8-0A46CC38E0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2829" y="1694844"/>
            <a:ext cx="10353762" cy="4058751"/>
          </a:xfrm>
        </p:spPr>
        <p:txBody>
          <a:bodyPr/>
          <a:lstStyle/>
          <a:p>
            <a:pPr fontAlgn="base"/>
            <a:r>
              <a:rPr lang="es-ES" dirty="0">
                <a:effectLst/>
              </a:rPr>
              <a:t>• </a:t>
            </a:r>
            <a:r>
              <a:rPr lang="es-ES" b="1" dirty="0">
                <a:effectLst/>
              </a:rPr>
              <a:t>Actitudes negativas o frenos que provoca. </a:t>
            </a:r>
            <a:r>
              <a:rPr lang="es-EC" dirty="0">
                <a:effectLst/>
              </a:rPr>
              <a:t> </a:t>
            </a:r>
          </a:p>
          <a:p>
            <a:pPr lvl="0" fontAlgn="base"/>
            <a:r>
              <a:rPr lang="es-ES" dirty="0">
                <a:effectLst/>
              </a:rPr>
              <a:t>El restaurant no es reconocido.</a:t>
            </a:r>
            <a:endParaRPr lang="es-EC" dirty="0">
              <a:effectLst/>
            </a:endParaRPr>
          </a:p>
          <a:p>
            <a:pPr lvl="0" fontAlgn="base"/>
            <a:r>
              <a:rPr lang="es-EC" dirty="0">
                <a:effectLst/>
              </a:rPr>
              <a:t>El restaurant es visitado solo por personas mayores.</a:t>
            </a:r>
          </a:p>
          <a:p>
            <a:pPr lvl="0" fontAlgn="base"/>
            <a:r>
              <a:rPr lang="es-EC" dirty="0">
                <a:effectLst/>
              </a:rPr>
              <a:t>La ubicación es poco amigable con estacionamientos, siendo un sinónimo de pérdida de clientes.</a:t>
            </a:r>
          </a:p>
          <a:p>
            <a:pPr lvl="0" fontAlgn="base"/>
            <a:r>
              <a:rPr lang="es-EC" dirty="0">
                <a:effectLst/>
              </a:rPr>
              <a:t>Está ubicada cerca de Mama Lola.</a:t>
            </a:r>
          </a:p>
          <a:p>
            <a:pPr fontAlgn="base"/>
            <a:r>
              <a:rPr lang="es-ES" dirty="0">
                <a:effectLst/>
              </a:rPr>
              <a:t>• </a:t>
            </a:r>
            <a:r>
              <a:rPr lang="es-ES" b="1" dirty="0">
                <a:effectLst/>
              </a:rPr>
              <a:t>Actitudes positivas o motivaciones </a:t>
            </a:r>
            <a:r>
              <a:rPr lang="es-EC" dirty="0">
                <a:effectLst/>
              </a:rPr>
              <a:t> </a:t>
            </a:r>
          </a:p>
          <a:p>
            <a:pPr fontAlgn="base"/>
            <a:r>
              <a:rPr lang="es-ES" dirty="0">
                <a:effectLst/>
              </a:rPr>
              <a:t>Es un producto elaborado con recetas innovadoras, delicioso, y sobre todo genera un ambiente de nostalgia hacia la historia lojana.</a:t>
            </a:r>
            <a:endParaRPr lang="es-EC" dirty="0">
              <a:effectLst/>
            </a:endParaRPr>
          </a:p>
          <a:p>
            <a:pPr marL="36900" lvl="0" indent="0" fontAlgn="base">
              <a:buNone/>
            </a:pPr>
            <a:endParaRPr lang="es-EC" dirty="0">
              <a:effectLst/>
            </a:endParaRPr>
          </a:p>
          <a:p>
            <a:endParaRPr lang="es-EC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ADFF64E3-9F3E-47DF-A3C7-F81F2F25A0B1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0957" y="21771"/>
            <a:ext cx="1590415" cy="155820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01635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9FF65EA-075E-4A2D-97E8-0A46CC38E0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1910" y="1250719"/>
            <a:ext cx="10353762" cy="4058751"/>
          </a:xfrm>
        </p:spPr>
        <p:txBody>
          <a:bodyPr/>
          <a:lstStyle/>
          <a:p>
            <a:pPr fontAlgn="base"/>
            <a:r>
              <a:rPr lang="es-ES" dirty="0">
                <a:effectLst/>
              </a:rPr>
              <a:t> </a:t>
            </a:r>
            <a:r>
              <a:rPr lang="es-ES" b="1" dirty="0">
                <a:effectLst/>
              </a:rPr>
              <a:t>Posicionamiento </a:t>
            </a:r>
            <a:r>
              <a:rPr lang="es-EC" dirty="0">
                <a:effectLst/>
              </a:rPr>
              <a:t> </a:t>
            </a:r>
          </a:p>
          <a:p>
            <a:pPr fontAlgn="base"/>
            <a:r>
              <a:rPr lang="es-ES" b="1" dirty="0">
                <a:effectLst/>
              </a:rPr>
              <a:t>Actual</a:t>
            </a:r>
            <a:r>
              <a:rPr lang="es-EC" dirty="0">
                <a:effectLst/>
              </a:rPr>
              <a:t> </a:t>
            </a:r>
          </a:p>
          <a:p>
            <a:pPr fontAlgn="base"/>
            <a:r>
              <a:rPr lang="es-ES" dirty="0">
                <a:effectLst/>
              </a:rPr>
              <a:t>Actualmente, la marca no tiene gran notoriedad en las plataformas digitales, obteniendo un bajo número de visitas a las mismas.</a:t>
            </a:r>
            <a:r>
              <a:rPr lang="es-EC" dirty="0">
                <a:effectLst/>
              </a:rPr>
              <a:t> </a:t>
            </a:r>
          </a:p>
          <a:p>
            <a:pPr fontAlgn="base"/>
            <a:r>
              <a:rPr lang="es-ES" b="1" dirty="0">
                <a:effectLst/>
              </a:rPr>
              <a:t>¿Qué se quiere? </a:t>
            </a:r>
            <a:r>
              <a:rPr lang="es-EC" dirty="0">
                <a:effectLst/>
              </a:rPr>
              <a:t> </a:t>
            </a:r>
          </a:p>
          <a:p>
            <a:pPr fontAlgn="base"/>
            <a:r>
              <a:rPr lang="es-ES" dirty="0">
                <a:effectLst/>
              </a:rPr>
              <a:t>Incrementar la notoriedad de la marca y posicionarla, con mayor énfasis en redes sociales, destacando su tradición e historia. </a:t>
            </a:r>
            <a:r>
              <a:rPr lang="es-EC" dirty="0">
                <a:effectLst/>
              </a:rPr>
              <a:t> </a:t>
            </a:r>
          </a:p>
          <a:p>
            <a:pPr fontAlgn="base"/>
            <a:r>
              <a:rPr lang="es-ES" b="1" dirty="0">
                <a:effectLst/>
              </a:rPr>
              <a:t>Promesa básica</a:t>
            </a:r>
            <a:r>
              <a:rPr lang="es-EC" dirty="0">
                <a:effectLst/>
              </a:rPr>
              <a:t> </a:t>
            </a:r>
          </a:p>
          <a:p>
            <a:pPr fontAlgn="base"/>
            <a:r>
              <a:rPr lang="es-ES" dirty="0">
                <a:effectLst/>
              </a:rPr>
              <a:t>      Ofrecer un producto tradicional y original, con</a:t>
            </a:r>
            <a:r>
              <a:rPr lang="es-EC" dirty="0">
                <a:effectLst/>
              </a:rPr>
              <a:t> gran calidad y una excelente experiencia</a:t>
            </a:r>
          </a:p>
          <a:p>
            <a:endParaRPr lang="es-EC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7FD852D-EA73-415D-B873-154667642290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0957" y="21771"/>
            <a:ext cx="1590415" cy="155820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AutoShape 2" descr="Salón Lolita Spot - YouTube">
            <a:extLst>
              <a:ext uri="{FF2B5EF4-FFF2-40B4-BE49-F238E27FC236}">
                <a16:creationId xmlns:a16="http://schemas.microsoft.com/office/drawing/2014/main" id="{3FFDC66A-C8B8-4D44-9C1E-6C640964A7E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pic>
        <p:nvPicPr>
          <p:cNvPr id="3076" name="Picture 4" descr="Salón Lolita Spot - YouTube">
            <a:extLst>
              <a:ext uri="{FF2B5EF4-FFF2-40B4-BE49-F238E27FC236}">
                <a16:creationId xmlns:a16="http://schemas.microsoft.com/office/drawing/2014/main" id="{11785872-2C0B-4B52-B14A-2EF93AB671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6508" y="4980214"/>
            <a:ext cx="28575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35081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9FF65EA-075E-4A2D-97E8-0A46CC38E0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base"/>
            <a:r>
              <a:rPr lang="es-ES" dirty="0">
                <a:effectLst/>
              </a:rPr>
              <a:t> </a:t>
            </a:r>
            <a:r>
              <a:rPr lang="es-ES" b="1" dirty="0">
                <a:effectLst/>
              </a:rPr>
              <a:t>Reason </a:t>
            </a:r>
            <a:r>
              <a:rPr lang="es-ES" b="1" dirty="0" err="1">
                <a:effectLst/>
              </a:rPr>
              <a:t>Why</a:t>
            </a:r>
            <a:r>
              <a:rPr lang="es-EC" dirty="0">
                <a:effectLst/>
              </a:rPr>
              <a:t> </a:t>
            </a:r>
          </a:p>
          <a:p>
            <a:pPr fontAlgn="base"/>
            <a:r>
              <a:rPr lang="es-ES" dirty="0">
                <a:effectLst/>
              </a:rPr>
              <a:t> ¿Por qué elegir la Salón Lolita? </a:t>
            </a:r>
            <a:r>
              <a:rPr lang="es-EC" dirty="0">
                <a:effectLst/>
              </a:rPr>
              <a:t> </a:t>
            </a:r>
          </a:p>
          <a:p>
            <a:pPr fontAlgn="base"/>
            <a:r>
              <a:rPr lang="es-EC" dirty="0">
                <a:effectLst/>
              </a:rPr>
              <a:t>Por su gastronomía su tradición, y el ser el creador de la receta del “Pollo </a:t>
            </a:r>
            <a:r>
              <a:rPr lang="es-EC" dirty="0" err="1">
                <a:effectLst/>
              </a:rPr>
              <a:t>Acuyado</a:t>
            </a:r>
            <a:r>
              <a:rPr lang="es-EC" dirty="0">
                <a:effectLst/>
              </a:rPr>
              <a:t>”, misma que se ha convertido en un platillo emblemático del restaurant y de la ciudad de Loja, además de ofrecer un entorno elegante, a precios accesibles, y espacios privados para la realización de eventos</a:t>
            </a:r>
            <a:r>
              <a:rPr lang="es-ES" dirty="0">
                <a:effectLst/>
              </a:rPr>
              <a:t>.</a:t>
            </a:r>
            <a:endParaRPr lang="es-EC" dirty="0">
              <a:effectLst/>
            </a:endParaRPr>
          </a:p>
          <a:p>
            <a:pPr fontAlgn="base"/>
            <a:r>
              <a:rPr lang="es-ES" b="1" dirty="0">
                <a:effectLst/>
              </a:rPr>
              <a:t>Tono de comunicación </a:t>
            </a:r>
            <a:r>
              <a:rPr lang="es-EC" dirty="0">
                <a:effectLst/>
              </a:rPr>
              <a:t> </a:t>
            </a:r>
          </a:p>
          <a:p>
            <a:pPr fontAlgn="base"/>
            <a:r>
              <a:rPr lang="es-ES" dirty="0">
                <a:effectLst/>
              </a:rPr>
              <a:t>Para el desarrollo de nuestra campaña integral, utilizaremos un tono mixto; racional para el posicionamiento de los platillos y la ciencia que conlleva el elaborarlos y el ubicar la marca en motores de búsqueda y emocional para el posicionamiento de la misma en redes sociales, ya que se quiere un sentido de pertenencia hacia la marca.</a:t>
            </a:r>
            <a:endParaRPr lang="es-EC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4424B3B-2177-44F6-9D7F-4D92C79ADA94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9357" y="98046"/>
            <a:ext cx="1590415" cy="155820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228187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683B81F-CAA9-49FD-9417-FD6BB465A0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1732449"/>
            <a:ext cx="10353762" cy="4058751"/>
          </a:xfrm>
        </p:spPr>
        <p:txBody>
          <a:bodyPr/>
          <a:lstStyle/>
          <a:p>
            <a:pPr fontAlgn="base"/>
            <a:r>
              <a:rPr lang="es-ES" b="1" dirty="0">
                <a:effectLst/>
              </a:rPr>
              <a:t>Eje de campaña </a:t>
            </a:r>
            <a:r>
              <a:rPr lang="es-EC" dirty="0">
                <a:effectLst/>
              </a:rPr>
              <a:t> </a:t>
            </a:r>
          </a:p>
          <a:p>
            <a:pPr fontAlgn="base"/>
            <a:r>
              <a:rPr lang="es-ES" dirty="0">
                <a:effectLst/>
              </a:rPr>
              <a:t>Salón Lolita “El sabor de tus recuerdos</a:t>
            </a:r>
            <a:r>
              <a:rPr lang="es-EC" dirty="0">
                <a:effectLst/>
              </a:rPr>
              <a:t>”</a:t>
            </a:r>
          </a:p>
          <a:p>
            <a:pPr fontAlgn="base"/>
            <a:r>
              <a:rPr lang="es-ES" b="1" dirty="0">
                <a:effectLst/>
              </a:rPr>
              <a:t>Concepto de campaña</a:t>
            </a:r>
            <a:endParaRPr lang="es-EC" dirty="0">
              <a:effectLst/>
            </a:endParaRPr>
          </a:p>
          <a:p>
            <a:r>
              <a:rPr lang="es-EC" dirty="0">
                <a:effectLst/>
              </a:rPr>
              <a:t>Hemos definido “El Sabor de tus recuerdos”, porque evoca a la tradición de la ciudad de Loja, haciendo que el consumidor reviva en su memoria los momentos compartidos y por compartir en Salón Lolita, generando un sentimiento de apropiación, además de su gusto por los platillos y su riqueza gastronómica.</a:t>
            </a:r>
          </a:p>
          <a:p>
            <a:pPr marL="36900" indent="0">
              <a:buNone/>
            </a:pPr>
            <a:r>
              <a:rPr lang="es-ES" dirty="0"/>
              <a:t> </a:t>
            </a:r>
            <a:endParaRPr lang="es-EC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77A9792-AFAB-4119-8B08-3997388FA6A6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5367" y="174246"/>
            <a:ext cx="1590415" cy="1558203"/>
          </a:xfrm>
          <a:prstGeom prst="rect">
            <a:avLst/>
          </a:prstGeom>
          <a:noFill/>
          <a:ln>
            <a:noFill/>
          </a:ln>
        </p:spPr>
      </p:pic>
      <p:pic>
        <p:nvPicPr>
          <p:cNvPr id="4100" name="Picture 4" descr="SALON LOLITA, Loja - Fotos, Número de Teléfono y Restaurante ...">
            <a:extLst>
              <a:ext uri="{FF2B5EF4-FFF2-40B4-BE49-F238E27FC236}">
                <a16:creationId xmlns:a16="http://schemas.microsoft.com/office/drawing/2014/main" id="{B0E82148-2FB5-4FFC-A4C2-398C97C1F2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578" y="4222371"/>
            <a:ext cx="2628900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283274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izarra">
  <a:themeElements>
    <a:clrScheme name="Escala de grises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Pizarra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zarra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3F2DE9A5-64E6-437C-A389-CC4477E817E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TM04033929[[fn=Pizarra]]</Template>
  <TotalTime>159</TotalTime>
  <Words>16</Words>
  <Application>Microsoft Office PowerPoint</Application>
  <PresentationFormat>Panorámica</PresentationFormat>
  <Paragraphs>35</Paragraphs>
  <Slides>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1" baseType="lpstr">
      <vt:lpstr>Calisto MT</vt:lpstr>
      <vt:lpstr>Trebuchet MS</vt:lpstr>
      <vt:lpstr>Wingdings 2</vt:lpstr>
      <vt:lpstr>Pizarra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</dc:creator>
  <cp:lastModifiedBy>Usuario</cp:lastModifiedBy>
  <cp:revision>8</cp:revision>
  <dcterms:created xsi:type="dcterms:W3CDTF">2020-06-05T02:43:50Z</dcterms:created>
  <dcterms:modified xsi:type="dcterms:W3CDTF">2020-06-05T14:51:24Z</dcterms:modified>
</cp:coreProperties>
</file>